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63" r:id="rId3"/>
    <p:sldId id="258" r:id="rId4"/>
    <p:sldId id="259" r:id="rId5"/>
    <p:sldId id="260" r:id="rId6"/>
    <p:sldId id="261" r:id="rId7"/>
    <p:sldId id="262" r:id="rId8"/>
    <p:sldId id="266" r:id="rId9"/>
    <p:sldId id="267"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E70AED02-D80A-4155-A5B8-434616F14E93}" type="datetimeFigureOut">
              <a:rPr lang="en-US" smtClean="0"/>
              <a:t>10/31/2016</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B199DCE-48E9-4374-9A36-2EB6F093DA44}" type="slidenum">
              <a:rPr lang="en-US" smtClean="0"/>
              <a:t>‹#›</a:t>
            </a:fld>
            <a:endParaRPr lang="en-US" dirty="0"/>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0AED02-D80A-4155-A5B8-434616F14E93}" type="datetimeFigureOut">
              <a:rPr lang="en-US" smtClean="0"/>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199DCE-48E9-4374-9A36-2EB6F093DA44}" type="slidenum">
              <a:rPr lang="en-US" smtClean="0"/>
              <a:t>‹#›</a:t>
            </a:fld>
            <a:endParaRPr lang="en-US" dirty="0"/>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0AED02-D80A-4155-A5B8-434616F14E93}" type="datetimeFigureOut">
              <a:rPr lang="en-US" smtClean="0"/>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199DCE-48E9-4374-9A36-2EB6F093DA44}" type="slidenum">
              <a:rPr lang="en-US" smtClean="0"/>
              <a:t>‹#›</a:t>
            </a:fld>
            <a:endParaRPr lang="en-US" dirty="0"/>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0AED02-D80A-4155-A5B8-434616F14E93}" type="datetimeFigureOut">
              <a:rPr lang="en-US" smtClean="0"/>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199DCE-48E9-4374-9A36-2EB6F093DA44}" type="slidenum">
              <a:rPr lang="en-US" smtClean="0"/>
              <a:t>‹#›</a:t>
            </a:fld>
            <a:endParaRPr lang="en-US" dirty="0"/>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0AED02-D80A-4155-A5B8-434616F14E93}" type="datetimeFigureOut">
              <a:rPr lang="en-US" smtClean="0"/>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199DCE-48E9-4374-9A36-2EB6F093DA44}"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70AED02-D80A-4155-A5B8-434616F14E93}" type="datetimeFigureOut">
              <a:rPr lang="en-US" smtClean="0"/>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199DCE-48E9-4374-9A36-2EB6F093DA44}" type="slidenum">
              <a:rPr lang="en-US" smtClean="0"/>
              <a:t>‹#›</a:t>
            </a:fld>
            <a:endParaRPr lang="en-US" dirty="0"/>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0AED02-D80A-4155-A5B8-434616F14E93}" type="datetimeFigureOut">
              <a:rPr lang="en-US" smtClean="0"/>
              <a:t>10/31/2016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B199DCE-48E9-4374-9A36-2EB6F093DA44}" type="slidenum">
              <a:rPr lang="en-US" smtClean="0"/>
              <a:t>‹#›</a:t>
            </a:fld>
            <a:endParaRPr lang="en-US" dirty="0"/>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0AED02-D80A-4155-A5B8-434616F14E93}" type="datetimeFigureOut">
              <a:rPr lang="en-US" smtClean="0"/>
              <a:t>10/31/2016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B199DCE-48E9-4374-9A36-2EB6F093DA44}" type="slidenum">
              <a:rPr lang="en-US" smtClean="0"/>
              <a:t>‹#›</a:t>
            </a:fld>
            <a:endParaRPr lang="en-US" dirty="0"/>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0AED02-D80A-4155-A5B8-434616F14E93}" type="datetimeFigureOut">
              <a:rPr lang="en-US" smtClean="0"/>
              <a:t>10/31/2016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B199DCE-48E9-4374-9A36-2EB6F093DA4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0AED02-D80A-4155-A5B8-434616F14E93}" type="datetimeFigureOut">
              <a:rPr lang="en-US" smtClean="0"/>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199DCE-48E9-4374-9A36-2EB6F093DA44}"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0AED02-D80A-4155-A5B8-434616F14E93}" type="datetimeFigureOut">
              <a:rPr lang="en-US" smtClean="0"/>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199DCE-48E9-4374-9A36-2EB6F093DA44}"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E70AED02-D80A-4155-A5B8-434616F14E93}" type="datetimeFigureOut">
              <a:rPr lang="en-US" smtClean="0"/>
              <a:t>10/31/2016</a:t>
            </a:fld>
            <a:endParaRPr lang="en-US" dirty="0"/>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7B199DCE-48E9-4374-9A36-2EB6F093DA44}"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400" dirty="0" smtClean="0"/>
              <a:t>Lyons </a:t>
            </a:r>
            <a:r>
              <a:rPr lang="en-US" sz="2400" dirty="0" smtClean="0"/>
              <a:t>School </a:t>
            </a:r>
            <a:r>
              <a:rPr lang="en-US" sz="2400" smtClean="0"/>
              <a:t>Safety Terms </a:t>
            </a:r>
            <a:endParaRPr lang="en-US" sz="2400" dirty="0"/>
          </a:p>
        </p:txBody>
      </p:sp>
      <p:sp>
        <p:nvSpPr>
          <p:cNvPr id="3" name="Subtitle 2"/>
          <p:cNvSpPr>
            <a:spLocks noGrp="1"/>
          </p:cNvSpPr>
          <p:nvPr>
            <p:ph type="subTitle" idx="1"/>
          </p:nvPr>
        </p:nvSpPr>
        <p:spPr/>
        <p:txBody>
          <a:bodyPr/>
          <a:lstStyle/>
          <a:p>
            <a:r>
              <a:rPr lang="en-US" dirty="0" smtClean="0"/>
              <a:t>Tuesday, October 25</a:t>
            </a:r>
            <a:r>
              <a:rPr lang="en-US" baseline="30000" dirty="0" smtClean="0"/>
              <a:t>th</a:t>
            </a:r>
            <a:r>
              <a:rPr lang="en-US" dirty="0" smtClean="0"/>
              <a:t> </a:t>
            </a:r>
            <a:endParaRPr lang="en-US" dirty="0"/>
          </a:p>
        </p:txBody>
      </p:sp>
    </p:spTree>
    <p:extLst>
      <p:ext uri="{BB962C8B-B14F-4D97-AF65-F5344CB8AC3E}">
        <p14:creationId xmlns:p14="http://schemas.microsoft.com/office/powerpoint/2010/main" val="4663733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t>For </a:t>
            </a:r>
            <a:r>
              <a:rPr lang="en-US" dirty="0"/>
              <a:t>young children, it's probably enough to say that bad things sometimes happen and we can protect you in school by doing this drill.  At 10 or so, kids begin to get a little bit more of </a:t>
            </a:r>
            <a:r>
              <a:rPr lang="en-US" dirty="0" smtClean="0"/>
              <a:t>an </a:t>
            </a:r>
            <a:r>
              <a:rPr lang="en-US" dirty="0"/>
              <a:t>impression of the world, and may have more specific questions about what kinds of circumstances would need these drills.  It’s important to not get emotional when talking about further details, since that will help kids feel more secure.  The less upset you are, the more matter of fact you are, the more they'll take it in stride.</a:t>
            </a:r>
          </a:p>
          <a:p>
            <a:r>
              <a:rPr lang="en-US" dirty="0"/>
              <a:t>Be honest</a:t>
            </a:r>
          </a:p>
          <a:p>
            <a:r>
              <a:rPr lang="en-US" dirty="0"/>
              <a:t>Prepare, but don’t scare.</a:t>
            </a:r>
          </a:p>
          <a:p>
            <a:r>
              <a:rPr lang="en-US" dirty="0"/>
              <a:t>Explain/remind that it’s not always an emergency.  Lockdown procedures are truly a way to keep kids safe, but aren’t always an emergency situation. For example, if a pipe were to burst and was spraying water, kids would need to be put in a safe location. Knowing that adults have student safety in mind at all times can also help keep the kids calm.</a:t>
            </a:r>
          </a:p>
          <a:p>
            <a:endParaRPr lang="en-US" dirty="0"/>
          </a:p>
        </p:txBody>
      </p:sp>
      <p:sp>
        <p:nvSpPr>
          <p:cNvPr id="3" name="Title 2"/>
          <p:cNvSpPr>
            <a:spLocks noGrp="1"/>
          </p:cNvSpPr>
          <p:nvPr>
            <p:ph type="title"/>
          </p:nvPr>
        </p:nvSpPr>
        <p:spPr/>
        <p:txBody>
          <a:bodyPr/>
          <a:lstStyle/>
          <a:p>
            <a:r>
              <a:rPr lang="en-US" dirty="0" smtClean="0"/>
              <a:t>Points to Remember</a:t>
            </a:r>
            <a:endParaRPr lang="en-US" dirty="0"/>
          </a:p>
        </p:txBody>
      </p:sp>
    </p:spTree>
    <p:extLst>
      <p:ext uri="{BB962C8B-B14F-4D97-AF65-F5344CB8AC3E}">
        <p14:creationId xmlns:p14="http://schemas.microsoft.com/office/powerpoint/2010/main" val="790110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a:bodyPr>
          <a:lstStyle/>
          <a:p>
            <a:r>
              <a:rPr lang="en-US" dirty="0"/>
              <a:t>New York State laws have recently </a:t>
            </a:r>
            <a:r>
              <a:rPr lang="en-US" dirty="0" smtClean="0"/>
              <a:t>changed which requires the district to practice </a:t>
            </a:r>
            <a:r>
              <a:rPr lang="en-US" dirty="0"/>
              <a:t>“lockdown” drills 4 times per year instead of just once</a:t>
            </a:r>
            <a:r>
              <a:rPr lang="en-US" dirty="0" smtClean="0"/>
              <a:t>.</a:t>
            </a:r>
          </a:p>
          <a:p>
            <a:r>
              <a:rPr lang="en-US" dirty="0"/>
              <a:t> </a:t>
            </a:r>
            <a:r>
              <a:rPr lang="en-US" dirty="0" smtClean="0"/>
              <a:t>After a </a:t>
            </a:r>
            <a:r>
              <a:rPr lang="en-US" dirty="0"/>
              <a:t>lockdown </a:t>
            </a:r>
            <a:r>
              <a:rPr lang="en-US" dirty="0" smtClean="0"/>
              <a:t>drill we will post </a:t>
            </a:r>
            <a:r>
              <a:rPr lang="en-US" dirty="0"/>
              <a:t>information on our website.  We will do </a:t>
            </a:r>
            <a:r>
              <a:rPr lang="en-US" dirty="0" smtClean="0"/>
              <a:t>this </a:t>
            </a:r>
            <a:r>
              <a:rPr lang="en-US" dirty="0"/>
              <a:t>so you are informed, as well as to prepare you in case your child has any questions when they come home from school. </a:t>
            </a:r>
            <a:endParaRPr lang="en-US" dirty="0" smtClean="0"/>
          </a:p>
          <a:p>
            <a:pPr marL="0" indent="0">
              <a:buNone/>
            </a:pPr>
            <a:r>
              <a:rPr lang="en-US" dirty="0"/>
              <a:t> </a:t>
            </a:r>
          </a:p>
        </p:txBody>
      </p:sp>
      <p:sp>
        <p:nvSpPr>
          <p:cNvPr id="5" name="Title 4"/>
          <p:cNvSpPr>
            <a:spLocks noGrp="1"/>
          </p:cNvSpPr>
          <p:nvPr>
            <p:ph type="title"/>
          </p:nvPr>
        </p:nvSpPr>
        <p:spPr/>
        <p:txBody>
          <a:bodyPr/>
          <a:lstStyle/>
          <a:p>
            <a:r>
              <a:rPr lang="en-US" dirty="0" smtClean="0"/>
              <a:t>New York State Law</a:t>
            </a:r>
            <a:endParaRPr lang="en-US" dirty="0"/>
          </a:p>
        </p:txBody>
      </p:sp>
    </p:spTree>
    <p:extLst>
      <p:ext uri="{BB962C8B-B14F-4D97-AF65-F5344CB8AC3E}">
        <p14:creationId xmlns:p14="http://schemas.microsoft.com/office/powerpoint/2010/main" val="4159877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en-US" dirty="0" smtClean="0"/>
              <a:t>Lock Out</a:t>
            </a:r>
          </a:p>
          <a:p>
            <a:pPr algn="ctr"/>
            <a:r>
              <a:rPr lang="en-US" dirty="0" smtClean="0"/>
              <a:t>Lock Down</a:t>
            </a:r>
          </a:p>
          <a:p>
            <a:pPr algn="ctr"/>
            <a:r>
              <a:rPr lang="en-US" dirty="0" smtClean="0"/>
              <a:t>Evacuation/Fire Drills</a:t>
            </a:r>
          </a:p>
          <a:p>
            <a:pPr marL="0" indent="0" algn="ctr">
              <a:buNone/>
            </a:pPr>
            <a:endParaRPr lang="en-US" dirty="0" smtClean="0"/>
          </a:p>
          <a:p>
            <a:endParaRPr lang="en-US" dirty="0" smtClean="0"/>
          </a:p>
        </p:txBody>
      </p:sp>
      <p:sp>
        <p:nvSpPr>
          <p:cNvPr id="2" name="Title 1"/>
          <p:cNvSpPr>
            <a:spLocks noGrp="1"/>
          </p:cNvSpPr>
          <p:nvPr>
            <p:ph type="title"/>
          </p:nvPr>
        </p:nvSpPr>
        <p:spPr/>
        <p:txBody>
          <a:bodyPr/>
          <a:lstStyle/>
          <a:p>
            <a:r>
              <a:rPr lang="en-US" dirty="0" smtClean="0"/>
              <a:t>School Procedures</a:t>
            </a:r>
            <a:endParaRPr lang="en-US" dirty="0"/>
          </a:p>
        </p:txBody>
      </p:sp>
    </p:spTree>
    <p:extLst>
      <p:ext uri="{BB962C8B-B14F-4D97-AF65-F5344CB8AC3E}">
        <p14:creationId xmlns:p14="http://schemas.microsoft.com/office/powerpoint/2010/main" val="1652513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This is a procedure, which allows the school to continue with the normal school day, but curtails outside activity, and allows no unauthorized personnel in the building.  Most commonly used when a incident is occurring outside school building, on or off school property.</a:t>
            </a:r>
            <a:endParaRPr lang="en-US" dirty="0"/>
          </a:p>
        </p:txBody>
      </p:sp>
      <p:sp>
        <p:nvSpPr>
          <p:cNvPr id="2" name="Title 1"/>
          <p:cNvSpPr>
            <a:spLocks noGrp="1"/>
          </p:cNvSpPr>
          <p:nvPr>
            <p:ph type="title"/>
          </p:nvPr>
        </p:nvSpPr>
        <p:spPr/>
        <p:txBody>
          <a:bodyPr/>
          <a:lstStyle/>
          <a:p>
            <a:r>
              <a:rPr lang="en-US" dirty="0" smtClean="0"/>
              <a:t>Lockout Procedures</a:t>
            </a:r>
            <a:endParaRPr lang="en-US" dirty="0"/>
          </a:p>
        </p:txBody>
      </p:sp>
    </p:spTree>
    <p:extLst>
      <p:ext uri="{BB962C8B-B14F-4D97-AF65-F5344CB8AC3E}">
        <p14:creationId xmlns:p14="http://schemas.microsoft.com/office/powerpoint/2010/main" val="2482226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86000"/>
            <a:ext cx="7745505" cy="3877815"/>
          </a:xfrm>
        </p:spPr>
        <p:txBody>
          <a:bodyPr>
            <a:normAutofit/>
          </a:bodyPr>
          <a:lstStyle/>
          <a:p>
            <a:r>
              <a:rPr lang="en-US" sz="1800" dirty="0" smtClean="0"/>
              <a:t>An initiation of a lockout will be given to the staff.  All outside activities are canceled and classes will return to the building.</a:t>
            </a:r>
          </a:p>
          <a:p>
            <a:r>
              <a:rPr lang="en-US" sz="1800" dirty="0" smtClean="0"/>
              <a:t>No outside activities are permitted until the event is resolved.</a:t>
            </a:r>
          </a:p>
          <a:p>
            <a:r>
              <a:rPr lang="en-US" sz="1800" dirty="0" smtClean="0"/>
              <a:t>School goes on as usual.</a:t>
            </a:r>
          </a:p>
          <a:p>
            <a:r>
              <a:rPr lang="en-US" sz="1800" dirty="0" smtClean="0"/>
              <a:t>All outside doors are locked daily. </a:t>
            </a:r>
            <a:r>
              <a:rPr lang="en-US" sz="1800" dirty="0"/>
              <a:t>T</a:t>
            </a:r>
            <a:r>
              <a:rPr lang="en-US" sz="1800" dirty="0" smtClean="0"/>
              <a:t>he front door is locked and  is monitored by an intercom system. Access is controlled by main office staff.</a:t>
            </a:r>
          </a:p>
          <a:p>
            <a:r>
              <a:rPr lang="en-US" sz="1800" dirty="0" smtClean="0"/>
              <a:t>Ground floor windows shall be closed and locked.</a:t>
            </a:r>
          </a:p>
          <a:p>
            <a:r>
              <a:rPr lang="en-US" sz="1800" dirty="0"/>
              <a:t>At any time during </a:t>
            </a:r>
            <a:r>
              <a:rPr lang="en-US" sz="1800" dirty="0" smtClean="0"/>
              <a:t>the lockout </a:t>
            </a:r>
            <a:r>
              <a:rPr lang="en-US" sz="1800" dirty="0"/>
              <a:t>it may be elevated to a </a:t>
            </a:r>
            <a:r>
              <a:rPr lang="en-US" sz="1800" dirty="0" smtClean="0"/>
              <a:t>lockdown </a:t>
            </a:r>
            <a:r>
              <a:rPr lang="en-US" sz="1800" dirty="0"/>
              <a:t>if the circumstance warrant and in consultation with the appropriate police department and administration</a:t>
            </a:r>
            <a:r>
              <a:rPr lang="en-US" sz="1800" dirty="0" smtClean="0"/>
              <a:t>.</a:t>
            </a:r>
          </a:p>
          <a:p>
            <a:r>
              <a:rPr lang="en-US" sz="1800" dirty="0" smtClean="0"/>
              <a:t> </a:t>
            </a:r>
            <a:r>
              <a:rPr lang="en-US" sz="1800" dirty="0"/>
              <a:t>Communicate with parents, students and staff as appropriate.</a:t>
            </a:r>
            <a:endParaRPr lang="en-US" sz="1800" dirty="0" smtClean="0"/>
          </a:p>
          <a:p>
            <a:endParaRPr lang="en-US" sz="1000" dirty="0"/>
          </a:p>
        </p:txBody>
      </p:sp>
      <p:sp>
        <p:nvSpPr>
          <p:cNvPr id="3" name="Title 2"/>
          <p:cNvSpPr>
            <a:spLocks noGrp="1"/>
          </p:cNvSpPr>
          <p:nvPr>
            <p:ph type="title"/>
          </p:nvPr>
        </p:nvSpPr>
        <p:spPr/>
        <p:txBody>
          <a:bodyPr/>
          <a:lstStyle/>
          <a:p>
            <a:r>
              <a:rPr lang="en-US" sz="2800" dirty="0" smtClean="0"/>
              <a:t>What does a lockout </a:t>
            </a:r>
            <a:r>
              <a:rPr lang="en-US" sz="2800" dirty="0"/>
              <a:t>l</a:t>
            </a:r>
            <a:r>
              <a:rPr lang="en-US" sz="2800" dirty="0" smtClean="0"/>
              <a:t>ook </a:t>
            </a:r>
            <a:r>
              <a:rPr lang="en-US" sz="2800" dirty="0"/>
              <a:t>l</a:t>
            </a:r>
            <a:r>
              <a:rPr lang="en-US" sz="2800" dirty="0" smtClean="0"/>
              <a:t>ike for students?</a:t>
            </a:r>
            <a:endParaRPr lang="en-US" sz="2800" dirty="0"/>
          </a:p>
        </p:txBody>
      </p:sp>
    </p:spTree>
    <p:extLst>
      <p:ext uri="{BB962C8B-B14F-4D97-AF65-F5344CB8AC3E}">
        <p14:creationId xmlns:p14="http://schemas.microsoft.com/office/powerpoint/2010/main" val="1518016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a:t>
            </a:r>
            <a:r>
              <a:rPr lang="en-US" dirty="0"/>
              <a:t>emergency </a:t>
            </a:r>
            <a:r>
              <a:rPr lang="en-US" dirty="0" smtClean="0"/>
              <a:t>that we </a:t>
            </a:r>
            <a:r>
              <a:rPr lang="en-US" dirty="0"/>
              <a:t>may face is a threat posed by an intruder or emergency situation outside the school that prevents the evacuation of students from the building. In these situations, schools should be prepared to take steps to isolate students, teachers and staff from danger by instituting a school lockdown.</a:t>
            </a:r>
          </a:p>
        </p:txBody>
      </p:sp>
      <p:sp>
        <p:nvSpPr>
          <p:cNvPr id="3" name="Title 2"/>
          <p:cNvSpPr>
            <a:spLocks noGrp="1"/>
          </p:cNvSpPr>
          <p:nvPr>
            <p:ph type="title"/>
          </p:nvPr>
        </p:nvSpPr>
        <p:spPr/>
        <p:txBody>
          <a:bodyPr/>
          <a:lstStyle/>
          <a:p>
            <a:r>
              <a:rPr lang="en-US" dirty="0" smtClean="0"/>
              <a:t>Lockdown Procedures </a:t>
            </a:r>
            <a:endParaRPr lang="en-US" dirty="0"/>
          </a:p>
        </p:txBody>
      </p:sp>
    </p:spTree>
    <p:extLst>
      <p:ext uri="{BB962C8B-B14F-4D97-AF65-F5344CB8AC3E}">
        <p14:creationId xmlns:p14="http://schemas.microsoft.com/office/powerpoint/2010/main" val="758920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Teachers lock doors.</a:t>
            </a:r>
          </a:p>
          <a:p>
            <a:r>
              <a:rPr lang="en-US" dirty="0" smtClean="0"/>
              <a:t>Lights </a:t>
            </a:r>
            <a:r>
              <a:rPr lang="en-US" dirty="0"/>
              <a:t>will be turned off and students will be seated in an area that is least visible from the hallway door. Teachers and students should remain quiet. Students and teachers may not leave the room for any reason.</a:t>
            </a:r>
            <a:endParaRPr lang="en-US" dirty="0" smtClean="0"/>
          </a:p>
          <a:p>
            <a:r>
              <a:rPr lang="en-US" dirty="0" smtClean="0"/>
              <a:t>No Cell Phone Use.</a:t>
            </a:r>
          </a:p>
          <a:p>
            <a:r>
              <a:rPr lang="en-US" dirty="0" smtClean="0"/>
              <a:t>Students will not be dismissed until door is unlocked by an administrator or police.</a:t>
            </a:r>
          </a:p>
          <a:p>
            <a:r>
              <a:rPr lang="en-US" dirty="0" smtClean="0"/>
              <a:t>Communicate with parents, students and staff as appropriate.</a:t>
            </a:r>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sz="2800" dirty="0"/>
              <a:t>What does a </a:t>
            </a:r>
            <a:r>
              <a:rPr lang="en-US" sz="2800" dirty="0" smtClean="0"/>
              <a:t>lockdown </a:t>
            </a:r>
            <a:r>
              <a:rPr lang="en-US" sz="2800" dirty="0"/>
              <a:t>look like for students?</a:t>
            </a:r>
          </a:p>
        </p:txBody>
      </p:sp>
    </p:spTree>
    <p:extLst>
      <p:ext uri="{BB962C8B-B14F-4D97-AF65-F5344CB8AC3E}">
        <p14:creationId xmlns:p14="http://schemas.microsoft.com/office/powerpoint/2010/main" val="1670096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Students will evacuate quickly and quietly to an off-campus site. </a:t>
            </a:r>
          </a:p>
        </p:txBody>
      </p:sp>
      <p:sp>
        <p:nvSpPr>
          <p:cNvPr id="3" name="Title 2"/>
          <p:cNvSpPr>
            <a:spLocks noGrp="1"/>
          </p:cNvSpPr>
          <p:nvPr>
            <p:ph type="title"/>
          </p:nvPr>
        </p:nvSpPr>
        <p:spPr/>
        <p:txBody>
          <a:bodyPr/>
          <a:lstStyle/>
          <a:p>
            <a:r>
              <a:rPr lang="en-US" dirty="0" smtClean="0"/>
              <a:t>Evacuation/Fire Drill</a:t>
            </a:r>
            <a:endParaRPr lang="en-US" dirty="0"/>
          </a:p>
        </p:txBody>
      </p:sp>
    </p:spTree>
    <p:extLst>
      <p:ext uri="{BB962C8B-B14F-4D97-AF65-F5344CB8AC3E}">
        <p14:creationId xmlns:p14="http://schemas.microsoft.com/office/powerpoint/2010/main" val="3186994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t>Pull your car as far forward into the loading zone as traffic allows. </a:t>
            </a:r>
            <a:r>
              <a:rPr lang="en-US" dirty="0" smtClean="0"/>
              <a:t>Drivers </a:t>
            </a:r>
            <a:r>
              <a:rPr lang="en-US" dirty="0"/>
              <a:t>may drop-off students along entire length of Loading Zone.</a:t>
            </a:r>
          </a:p>
          <a:p>
            <a:r>
              <a:rPr lang="en-US" dirty="0"/>
              <a:t>Students can unload from PASSENGER SIDE of vehicle only. The driver should remain in the vehicle at all times and all driver side doors are to remain closed. </a:t>
            </a:r>
            <a:endParaRPr lang="en-US" dirty="0" smtClean="0"/>
          </a:p>
          <a:p>
            <a:r>
              <a:rPr lang="en-US" dirty="0" smtClean="0"/>
              <a:t>Keep </a:t>
            </a:r>
            <a:r>
              <a:rPr lang="en-US" dirty="0"/>
              <a:t>pulling forward and fill in all gaps in Loading Zone Lane.</a:t>
            </a:r>
          </a:p>
          <a:p>
            <a:r>
              <a:rPr lang="en-US" dirty="0"/>
              <a:t>Have all school materials including backpack and lunch ready before student exits vehicle.</a:t>
            </a:r>
          </a:p>
          <a:p>
            <a:endParaRPr lang="en-US" dirty="0"/>
          </a:p>
        </p:txBody>
      </p:sp>
      <p:sp>
        <p:nvSpPr>
          <p:cNvPr id="3" name="Title 2"/>
          <p:cNvSpPr>
            <a:spLocks noGrp="1"/>
          </p:cNvSpPr>
          <p:nvPr>
            <p:ph type="title"/>
          </p:nvPr>
        </p:nvSpPr>
        <p:spPr/>
        <p:txBody>
          <a:bodyPr/>
          <a:lstStyle/>
          <a:p>
            <a:r>
              <a:rPr lang="en-US" dirty="0" smtClean="0"/>
              <a:t>Elementary Drop Off</a:t>
            </a:r>
            <a:endParaRPr lang="en-US" dirty="0"/>
          </a:p>
        </p:txBody>
      </p:sp>
    </p:spTree>
    <p:extLst>
      <p:ext uri="{BB962C8B-B14F-4D97-AF65-F5344CB8AC3E}">
        <p14:creationId xmlns:p14="http://schemas.microsoft.com/office/powerpoint/2010/main" val="168755042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883</TotalTime>
  <Words>492</Words>
  <Application>Microsoft Office PowerPoint</Application>
  <PresentationFormat>On-screen Show (4:3)</PresentationFormat>
  <Paragraphs>42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Hardcover</vt:lpstr>
      <vt:lpstr>Lyons School Safety Terms </vt:lpstr>
      <vt:lpstr>New York State Law</vt:lpstr>
      <vt:lpstr>School Procedures</vt:lpstr>
      <vt:lpstr>Lockout Procedures</vt:lpstr>
      <vt:lpstr>What does a lockout look like for students?</vt:lpstr>
      <vt:lpstr>Lockdown Procedures </vt:lpstr>
      <vt:lpstr>What does a lockdown look like for students?</vt:lpstr>
      <vt:lpstr>Evacuation/Fire Drill</vt:lpstr>
      <vt:lpstr>Elementary Drop Off</vt:lpstr>
      <vt:lpstr>Points to Remember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Lyons Community School Safety Forum</dc:title>
  <dc:creator>Boces</dc:creator>
  <cp:lastModifiedBy>Boces</cp:lastModifiedBy>
  <cp:revision>26</cp:revision>
  <dcterms:created xsi:type="dcterms:W3CDTF">2016-10-20T13:39:24Z</dcterms:created>
  <dcterms:modified xsi:type="dcterms:W3CDTF">2016-10-31T13:42:26Z</dcterms:modified>
</cp:coreProperties>
</file>